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334500" cy="144113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539">
          <p15:clr>
            <a:srgbClr val="747775"/>
          </p15:clr>
        </p15:guide>
        <p15:guide id="2" pos="29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3294" y="120"/>
      </p:cViewPr>
      <p:guideLst>
        <p:guide orient="horz" pos="4539"/>
        <p:guide pos="2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8808" y="685800"/>
            <a:ext cx="2221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685800"/>
            <a:ext cx="22209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8202" y="2086189"/>
            <a:ext cx="8698200" cy="57510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8194" y="7940798"/>
            <a:ext cx="8698200" cy="22206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8194" y="3099198"/>
            <a:ext cx="8698200" cy="55014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8194" y="8832067"/>
            <a:ext cx="8698200" cy="364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 algn="ctr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8194" y="6026363"/>
            <a:ext cx="8698200" cy="23586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86982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40833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933075" y="3229064"/>
            <a:ext cx="40833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8194" y="1556709"/>
            <a:ext cx="2866500" cy="21174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8194" y="3893453"/>
            <a:ext cx="2866500" cy="89082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00464" y="1261254"/>
            <a:ext cx="6500400" cy="11461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1pPr>
            <a:lvl2pPr lvl="1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2pPr>
            <a:lvl3pPr lvl="2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3pPr>
            <a:lvl4pPr lvl="3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4pPr>
            <a:lvl5pPr lvl="4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5pPr>
            <a:lvl6pPr lvl="5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6pPr>
            <a:lvl7pPr lvl="6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7pPr>
            <a:lvl8pPr lvl="7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8pPr>
            <a:lvl9pPr lvl="8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667250" y="-350"/>
            <a:ext cx="4667400" cy="14411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47600" tIns="147600" rIns="147600" bIns="14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71031" y="3455174"/>
            <a:ext cx="4129500" cy="41532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71031" y="7853801"/>
            <a:ext cx="4129500" cy="34605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042406" y="2028751"/>
            <a:ext cx="3916800" cy="103530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marL="457200" lvl="0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8194" y="11853444"/>
            <a:ext cx="6123900" cy="16953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8698200" cy="95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Char char="●"/>
              <a:defRPr sz="2900">
                <a:solidFill>
                  <a:schemeClr val="dk2"/>
                </a:solidFill>
              </a:defRPr>
            </a:lvl1pPr>
            <a:lvl2pPr marL="914400" lvl="1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2pPr>
            <a:lvl3pPr marL="1371600" lvl="2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3pPr>
            <a:lvl4pPr marL="1828800" lvl="3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4pPr>
            <a:lvl5pPr marL="2286000" lvl="4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5pPr>
            <a:lvl6pPr marL="2743200" lvl="5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6pPr>
            <a:lvl7pPr marL="3200400" lvl="6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7pPr>
            <a:lvl8pPr marL="3657600" lvl="7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8pPr>
            <a:lvl9pPr marL="4114800" lvl="8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2" name="MSIPCMContentMarking" descr="{&quot;HashCode&quot;:-1839075152,&quot;Placement&quot;:&quot;Footer&quot;,&quot;Top&quot;:1115.43872,&quot;Left&quot;:623.9191,&quot;SlideWidth&quot;:735,&quot;SlideHeight&quot;:1134}">
            <a:extLst>
              <a:ext uri="{FF2B5EF4-FFF2-40B4-BE49-F238E27FC236}">
                <a16:creationId xmlns:a16="http://schemas.microsoft.com/office/drawing/2014/main" id="{1D1BDC6D-64E8-0574-229D-4A31E419862C}"/>
              </a:ext>
            </a:extLst>
          </p:cNvPr>
          <p:cNvSpPr txBox="1"/>
          <p:nvPr userDrawn="1"/>
        </p:nvSpPr>
        <p:spPr>
          <a:xfrm>
            <a:off x="7923773" y="14166072"/>
            <a:ext cx="1410727" cy="2452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US" altLang="zh-TW" sz="900">
                <a:solidFill>
                  <a:srgbClr val="FFFFFF"/>
                </a:solidFill>
                <a:latin typeface="Calibri" panose="020F0502020204030204" pitchFamily="34" charset="0"/>
              </a:rPr>
              <a:t>Security C - TSMC Secret</a:t>
            </a:r>
            <a:endParaRPr lang="zh-TW" altLang="en-US" sz="9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4">
            <a:alphaModFix/>
          </a:blip>
          <a:srcRect r="-1688" b="91992"/>
          <a:stretch/>
        </p:blipFill>
        <p:spPr>
          <a:xfrm>
            <a:off x="264400" y="-171750"/>
            <a:ext cx="9182100" cy="111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5">
            <a:alphaModFix/>
          </a:blip>
          <a:srcRect t="17135" b="77629"/>
          <a:stretch/>
        </p:blipFill>
        <p:spPr>
          <a:xfrm>
            <a:off x="155450" y="2223709"/>
            <a:ext cx="9175975" cy="74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6">
            <a:alphaModFix/>
          </a:blip>
          <a:srcRect t="87564"/>
          <a:stretch/>
        </p:blipFill>
        <p:spPr>
          <a:xfrm>
            <a:off x="3075" y="12229534"/>
            <a:ext cx="9328351" cy="17920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626600" y="933375"/>
            <a:ext cx="12240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100" b="1">
                <a:solidFill>
                  <a:schemeClr val="lt1"/>
                </a:solidFill>
              </a:rPr>
              <a:t>台積電 x</a:t>
            </a:r>
            <a:endParaRPr sz="2100" b="1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500325" y="1388850"/>
            <a:ext cx="46911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900" b="1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人才培育獎學金</a:t>
            </a:r>
            <a:endParaRPr sz="4900" b="1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7">
            <a:alphaModFix/>
          </a:blip>
          <a:srcRect l="9284" r="86503" b="28207"/>
          <a:stretch/>
        </p:blipFill>
        <p:spPr>
          <a:xfrm>
            <a:off x="869150" y="-261325"/>
            <a:ext cx="392926" cy="10346502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1162050" y="283600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目標對象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162050" y="383855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受獎條件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162050" y="6641275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受獎義務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162050" y="855580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時程安排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050125" y="3252175"/>
            <a:ext cx="51672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•113學年度高二理工類群學生(非醫護學群)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050125" y="4237450"/>
            <a:ext cx="7689000" cy="22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•努力向學、品行良好、在校無不良紀錄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•全學年度學業成績須各科及格，並總平均分數須在80分以上。成績優異者優先考慮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•參與校內外科學相關競賽、活動、社團…等，列入評核考量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•參與教育部主辦、委辦各級科學相關活動，列入評核考量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•低收入戶、急難救助、身心障礙者優先考慮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050125" y="7041325"/>
            <a:ext cx="7689000" cy="14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•填寫台積電提供的「未來動向調查問卷」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•第1年受獎學生需在學期結束前註冊半導體雲端學院，並於畢業前取得結業證書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•積極參與台積電舉辦的校園活動或課程，例如「挺身而進，成就更好的妳」職涯講座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050125" y="9006525"/>
            <a:ext cx="7689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•收件期間　即日起至2024年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9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月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27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日(含)止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•結果公告　2024年9月30日前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898938" y="10774538"/>
            <a:ext cx="7689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聯絡窗口 :  </a:t>
            </a:r>
            <a:endParaRPr sz="18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國立</a:t>
            </a:r>
            <a:r>
              <a:rPr lang="zh-TW" altLang="en-US" sz="180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基隆女中</a:t>
            </a:r>
            <a:r>
              <a:rPr lang="zh-TW" altLang="en-US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教務處註冊組</a:t>
            </a:r>
            <a:r>
              <a:rPr lang="en-US" altLang="zh-TW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(02)24278274#221</a:t>
            </a:r>
            <a:endParaRPr sz="18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pic>
        <p:nvPicPr>
          <p:cNvPr id="70" name="Google Shape;70;p13"/>
          <p:cNvPicPr preferRelativeResize="0"/>
          <p:nvPr/>
        </p:nvPicPr>
        <p:blipFill rotWithShape="1">
          <a:blip r:embed="rId8">
            <a:alphaModFix/>
          </a:blip>
          <a:srcRect t="94850"/>
          <a:stretch/>
        </p:blipFill>
        <p:spPr>
          <a:xfrm>
            <a:off x="3075" y="13669210"/>
            <a:ext cx="9328351" cy="7421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4738625" y="94205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100" b="1" dirty="0">
                <a:solidFill>
                  <a:schemeClr val="lt1"/>
                </a:solidFill>
              </a:rPr>
              <a:t>基隆</a:t>
            </a:r>
            <a:r>
              <a:rPr lang="zh-TW" sz="2100" b="1" dirty="0">
                <a:solidFill>
                  <a:schemeClr val="lt1"/>
                </a:solidFill>
              </a:rPr>
              <a:t>女</a:t>
            </a:r>
            <a:r>
              <a:rPr lang="zh-TW" altLang="en-US" sz="2100" b="1" dirty="0">
                <a:solidFill>
                  <a:schemeClr val="lt1"/>
                </a:solidFill>
              </a:rPr>
              <a:t>中</a:t>
            </a:r>
            <a:endParaRPr sz="2100" b="1" dirty="0">
              <a:solidFill>
                <a:schemeClr val="lt1"/>
              </a:solidFill>
            </a:endParaRPr>
          </a:p>
        </p:txBody>
      </p:sp>
      <p:pic>
        <p:nvPicPr>
          <p:cNvPr id="11" name="圖片 10" descr="一張含有 服裝, 裙子, 足部穿著, 舞蹈 的圖片&#10;&#10;自動產生的描述">
            <a:extLst>
              <a:ext uri="{FF2B5EF4-FFF2-40B4-BE49-F238E27FC236}">
                <a16:creationId xmlns:a16="http://schemas.microsoft.com/office/drawing/2014/main" id="{85EE6F1D-E855-D30E-DCDE-9C6853410E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720" y="8096922"/>
            <a:ext cx="3851118" cy="565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210</Words>
  <Application>Microsoft Office PowerPoint</Application>
  <PresentationFormat>自訂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LiHei Pro</vt:lpstr>
      <vt:lpstr>Arial</vt:lpstr>
      <vt:lpstr>Calibri</vt:lpstr>
      <vt:lpstr>Simple Light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user</cp:lastModifiedBy>
  <cp:revision>10</cp:revision>
  <dcterms:modified xsi:type="dcterms:W3CDTF">2024-09-13T09:24:59Z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a7859fa-fb81-458d-9040-c3b7cffe6362_Enabled">
    <vt:lpwstr>true</vt:lpwstr>
  </property>
  <property fmtid="{D5CDD505-2E9C-101B-9397-08002B2CF9AE}" pid="3" name="MSIP_Label_9a7859fa-fb81-458d-9040-c3b7cffe6362_SetDate">
    <vt:lpwstr>2024-07-30T05:26:27Z</vt:lpwstr>
  </property>
  <property fmtid="{D5CDD505-2E9C-101B-9397-08002B2CF9AE}" pid="4" name="MSIP_Label_9a7859fa-fb81-458d-9040-c3b7cffe6362_Method">
    <vt:lpwstr>Privileged</vt:lpwstr>
  </property>
  <property fmtid="{D5CDD505-2E9C-101B-9397-08002B2CF9AE}" pid="5" name="MSIP_Label_9a7859fa-fb81-458d-9040-c3b7cffe6362_Name">
    <vt:lpwstr>External</vt:lpwstr>
  </property>
  <property fmtid="{D5CDD505-2E9C-101B-9397-08002B2CF9AE}" pid="6" name="MSIP_Label_9a7859fa-fb81-458d-9040-c3b7cffe6362_SiteId">
    <vt:lpwstr>9255f64b-1818-42e5-ad78-f619a9a7b1e7</vt:lpwstr>
  </property>
  <property fmtid="{D5CDD505-2E9C-101B-9397-08002B2CF9AE}" pid="7" name="MSIP_Label_9a7859fa-fb81-458d-9040-c3b7cffe6362_ActionId">
    <vt:lpwstr>b4c347b1-c3be-4414-8e8a-c5f58be5066e</vt:lpwstr>
  </property>
  <property fmtid="{D5CDD505-2E9C-101B-9397-08002B2CF9AE}" pid="8" name="MSIP_Label_9a7859fa-fb81-458d-9040-c3b7cffe6362_ContentBits">
    <vt:lpwstr>3</vt:lpwstr>
  </property>
</Properties>
</file>