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334500" cy="1441132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539">
          <p15:clr>
            <a:srgbClr val="747775"/>
          </p15:clr>
        </p15:guide>
        <p15:guide id="2" pos="29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0" d="100"/>
          <a:sy n="120" d="100"/>
        </p:scale>
        <p:origin x="1272" y="-4884"/>
      </p:cViewPr>
      <p:guideLst>
        <p:guide orient="horz" pos="4539"/>
        <p:guide pos="29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318808" y="685800"/>
            <a:ext cx="2221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17352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19338" y="685800"/>
            <a:ext cx="22209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2960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8202" y="2086189"/>
            <a:ext cx="8698200" cy="5751000"/>
          </a:xfrm>
          <a:prstGeom prst="rect">
            <a:avLst/>
          </a:prstGeom>
        </p:spPr>
        <p:txBody>
          <a:bodyPr spcFirstLastPara="1" wrap="square" lIns="147600" tIns="147600" rIns="147600" bIns="1476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8194" y="7940798"/>
            <a:ext cx="8698200" cy="22206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8194" y="3099198"/>
            <a:ext cx="8698200" cy="5501400"/>
          </a:xfrm>
          <a:prstGeom prst="rect">
            <a:avLst/>
          </a:prstGeom>
        </p:spPr>
        <p:txBody>
          <a:bodyPr spcFirstLastPara="1" wrap="square" lIns="147600" tIns="147600" rIns="147600" bIns="1476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9400"/>
              <a:buNone/>
              <a:defRPr sz="194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8194" y="8832067"/>
            <a:ext cx="8698200" cy="36447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marL="457200" lvl="0" indent="-412750" algn="ctr">
              <a:spcBef>
                <a:spcPts val="0"/>
              </a:spcBef>
              <a:spcAft>
                <a:spcPts val="0"/>
              </a:spcAft>
              <a:buSzPts val="2900"/>
              <a:buChar char="●"/>
              <a:defRPr/>
            </a:lvl1pPr>
            <a:lvl2pPr marL="914400" lvl="1" indent="-374650" algn="ctr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2pPr>
            <a:lvl3pPr marL="1371600" lvl="2" indent="-374650" algn="ctr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3pPr>
            <a:lvl4pPr marL="1828800" lvl="3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4pPr>
            <a:lvl5pPr marL="2286000" lvl="4" indent="-374650" algn="ctr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5pPr>
            <a:lvl6pPr marL="2743200" lvl="5" indent="-374650" algn="ctr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6pPr>
            <a:lvl7pPr marL="3200400" lvl="6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7pPr>
            <a:lvl8pPr marL="3657600" lvl="7" indent="-374650" algn="ctr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8pPr>
            <a:lvl9pPr marL="4114800" lvl="8" indent="-374650" algn="ctr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8194" y="6026363"/>
            <a:ext cx="8698200" cy="23586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8194" y="1246894"/>
            <a:ext cx="8698200" cy="16047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8194" y="3229064"/>
            <a:ext cx="8698200" cy="95721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marL="457200" lvl="0" indent="-412750">
              <a:spcBef>
                <a:spcPts val="0"/>
              </a:spcBef>
              <a:spcAft>
                <a:spcPts val="0"/>
              </a:spcAft>
              <a:buSzPts val="2900"/>
              <a:buChar char="●"/>
              <a:defRPr/>
            </a:lvl1pPr>
            <a:lvl2pPr marL="914400" lvl="1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2pPr>
            <a:lvl3pPr marL="1371600" lvl="2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3pPr>
            <a:lvl4pPr marL="1828800" lvl="3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4pPr>
            <a:lvl5pPr marL="2286000" lvl="4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5pPr>
            <a:lvl6pPr marL="2743200" lvl="5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6pPr>
            <a:lvl7pPr marL="3200400" lvl="6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7pPr>
            <a:lvl8pPr marL="3657600" lvl="7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8pPr>
            <a:lvl9pPr marL="4114800" lvl="8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8194" y="1246894"/>
            <a:ext cx="8698200" cy="16047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8194" y="3229064"/>
            <a:ext cx="4083300" cy="95721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933075" y="3229064"/>
            <a:ext cx="4083300" cy="95721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8194" y="1246894"/>
            <a:ext cx="8698200" cy="16047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8194" y="1556709"/>
            <a:ext cx="2866500" cy="2117400"/>
          </a:xfrm>
          <a:prstGeom prst="rect">
            <a:avLst/>
          </a:prstGeom>
        </p:spPr>
        <p:txBody>
          <a:bodyPr spcFirstLastPara="1" wrap="square" lIns="147600" tIns="147600" rIns="147600" bIns="1476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1pPr>
            <a:lvl2pPr lvl="1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8194" y="3893453"/>
            <a:ext cx="2866500" cy="89082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00464" y="1261254"/>
            <a:ext cx="6500400" cy="11461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1pPr>
            <a:lvl2pPr lvl="1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2pPr>
            <a:lvl3pPr lvl="2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3pPr>
            <a:lvl4pPr lvl="3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4pPr>
            <a:lvl5pPr lvl="4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5pPr>
            <a:lvl6pPr lvl="5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6pPr>
            <a:lvl7pPr lvl="6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7pPr>
            <a:lvl8pPr lvl="7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8pPr>
            <a:lvl9pPr lvl="8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667250" y="-350"/>
            <a:ext cx="4667400" cy="14411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47600" tIns="147600" rIns="147600" bIns="14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71031" y="3455174"/>
            <a:ext cx="4129500" cy="4153200"/>
          </a:xfrm>
          <a:prstGeom prst="rect">
            <a:avLst/>
          </a:prstGeom>
        </p:spPr>
        <p:txBody>
          <a:bodyPr spcFirstLastPara="1" wrap="square" lIns="147600" tIns="147600" rIns="147600" bIns="1476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71031" y="7853801"/>
            <a:ext cx="4129500" cy="3460500"/>
          </a:xfrm>
          <a:prstGeom prst="rect">
            <a:avLst/>
          </a:prstGeom>
        </p:spPr>
        <p:txBody>
          <a:bodyPr spcFirstLastPara="1" wrap="square" lIns="147600" tIns="147600" rIns="147600" bIns="1476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042406" y="2028751"/>
            <a:ext cx="3916800" cy="103530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marL="457200" lvl="0" indent="-412750">
              <a:spcBef>
                <a:spcPts val="0"/>
              </a:spcBef>
              <a:spcAft>
                <a:spcPts val="0"/>
              </a:spcAft>
              <a:buSzPts val="2900"/>
              <a:buChar char="●"/>
              <a:defRPr/>
            </a:lvl1pPr>
            <a:lvl2pPr marL="914400" lvl="1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2pPr>
            <a:lvl3pPr marL="1371600" lvl="2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3pPr>
            <a:lvl4pPr marL="1828800" lvl="3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4pPr>
            <a:lvl5pPr marL="2286000" lvl="4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5pPr>
            <a:lvl6pPr marL="2743200" lvl="5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6pPr>
            <a:lvl7pPr marL="3200400" lvl="6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7pPr>
            <a:lvl8pPr marL="3657600" lvl="7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8pPr>
            <a:lvl9pPr marL="4114800" lvl="8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8194" y="11853444"/>
            <a:ext cx="6123900" cy="16953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8194" y="1246894"/>
            <a:ext cx="8698200" cy="16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600" tIns="147600" rIns="147600" bIns="14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8194" y="3229064"/>
            <a:ext cx="8698200" cy="95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600" tIns="147600" rIns="147600" bIns="147600" anchor="t" anchorCtr="0">
            <a:normAutofit/>
          </a:bodyPr>
          <a:lstStyle>
            <a:lvl1pPr marL="457200" lvl="0" indent="-412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Char char="●"/>
              <a:defRPr sz="2900">
                <a:solidFill>
                  <a:schemeClr val="dk2"/>
                </a:solidFill>
              </a:defRPr>
            </a:lvl1pPr>
            <a:lvl2pPr marL="914400" lvl="1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○"/>
              <a:defRPr sz="2300">
                <a:solidFill>
                  <a:schemeClr val="dk2"/>
                </a:solidFill>
              </a:defRPr>
            </a:lvl2pPr>
            <a:lvl3pPr marL="1371600" lvl="2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  <a:defRPr sz="2300">
                <a:solidFill>
                  <a:schemeClr val="dk2"/>
                </a:solidFill>
              </a:defRPr>
            </a:lvl3pPr>
            <a:lvl4pPr marL="1828800" lvl="3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4pPr>
            <a:lvl5pPr marL="2286000" lvl="4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○"/>
              <a:defRPr sz="2300">
                <a:solidFill>
                  <a:schemeClr val="dk2"/>
                </a:solidFill>
              </a:defRPr>
            </a:lvl5pPr>
            <a:lvl6pPr marL="2743200" lvl="5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  <a:defRPr sz="2300">
                <a:solidFill>
                  <a:schemeClr val="dk2"/>
                </a:solidFill>
              </a:defRPr>
            </a:lvl6pPr>
            <a:lvl7pPr marL="3200400" lvl="6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7pPr>
            <a:lvl8pPr marL="3657600" lvl="7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○"/>
              <a:defRPr sz="2300">
                <a:solidFill>
                  <a:schemeClr val="dk2"/>
                </a:solidFill>
              </a:defRPr>
            </a:lvl8pPr>
            <a:lvl9pPr marL="4114800" lvl="8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  <a:defRPr sz="23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648967" y="13065643"/>
            <a:ext cx="560100" cy="110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7600" tIns="147600" rIns="147600" bIns="147600" anchor="ctr" anchorCtr="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2" name="MSIPCMContentMarking" descr="{&quot;HashCode&quot;:-1839075152,&quot;Placement&quot;:&quot;Footer&quot;,&quot;Top&quot;:1115.43872,&quot;Left&quot;:623.9191,&quot;SlideWidth&quot;:735,&quot;SlideHeight&quot;:1134}">
            <a:extLst>
              <a:ext uri="{FF2B5EF4-FFF2-40B4-BE49-F238E27FC236}">
                <a16:creationId xmlns:a16="http://schemas.microsoft.com/office/drawing/2014/main" id="{1D1BDC6D-64E8-0574-229D-4A31E419862C}"/>
              </a:ext>
            </a:extLst>
          </p:cNvPr>
          <p:cNvSpPr txBox="1"/>
          <p:nvPr userDrawn="1"/>
        </p:nvSpPr>
        <p:spPr>
          <a:xfrm>
            <a:off x="7923773" y="14166072"/>
            <a:ext cx="1410727" cy="24525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en-US" altLang="zh-TW" sz="900">
                <a:solidFill>
                  <a:srgbClr val="FFFFFF"/>
                </a:solidFill>
                <a:latin typeface="Calibri" panose="020F0502020204030204" pitchFamily="34" charset="0"/>
              </a:rPr>
              <a:t>Security C - TSMC Secret</a:t>
            </a:r>
            <a:endParaRPr lang="zh-TW" altLang="en-US" sz="9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4">
            <a:alphaModFix/>
          </a:blip>
          <a:srcRect r="-1688" b="91992"/>
          <a:stretch/>
        </p:blipFill>
        <p:spPr>
          <a:xfrm>
            <a:off x="264400" y="-171750"/>
            <a:ext cx="9182100" cy="1116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5">
            <a:alphaModFix/>
          </a:blip>
          <a:srcRect t="17135" b="77629"/>
          <a:stretch/>
        </p:blipFill>
        <p:spPr>
          <a:xfrm>
            <a:off x="155450" y="2223709"/>
            <a:ext cx="9175975" cy="742106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6">
            <a:alphaModFix/>
          </a:blip>
          <a:srcRect t="87564"/>
          <a:stretch/>
        </p:blipFill>
        <p:spPr>
          <a:xfrm>
            <a:off x="3075" y="12229534"/>
            <a:ext cx="9328351" cy="179207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3626600" y="933375"/>
            <a:ext cx="12240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100" b="1">
                <a:solidFill>
                  <a:schemeClr val="lt1"/>
                </a:solidFill>
              </a:rPr>
              <a:t>台積電 x</a:t>
            </a:r>
            <a:endParaRPr sz="2100" b="1">
              <a:solidFill>
                <a:schemeClr val="lt1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500325" y="1388850"/>
            <a:ext cx="4691100" cy="74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900" b="1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人才培育獎學金</a:t>
            </a:r>
            <a:endParaRPr sz="4900" b="1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 rotWithShape="1">
          <a:blip r:embed="rId7">
            <a:alphaModFix/>
          </a:blip>
          <a:srcRect l="9284" r="86503" b="28207"/>
          <a:stretch/>
        </p:blipFill>
        <p:spPr>
          <a:xfrm>
            <a:off x="869150" y="-261325"/>
            <a:ext cx="392926" cy="10346502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>
            <a:off x="1162050" y="2836000"/>
            <a:ext cx="14787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900" b="1">
                <a:solidFill>
                  <a:schemeClr val="lt1"/>
                </a:solidFill>
              </a:rPr>
              <a:t>目標對象</a:t>
            </a:r>
            <a:endParaRPr sz="1900" b="1">
              <a:solidFill>
                <a:schemeClr val="lt1"/>
              </a:solidFill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1162050" y="3838550"/>
            <a:ext cx="14787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900" b="1">
                <a:solidFill>
                  <a:schemeClr val="lt1"/>
                </a:solidFill>
              </a:rPr>
              <a:t>受獎條件</a:t>
            </a:r>
            <a:endParaRPr sz="1900" b="1">
              <a:solidFill>
                <a:schemeClr val="lt1"/>
              </a:solidFill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1162050" y="6641275"/>
            <a:ext cx="14787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900" b="1">
                <a:solidFill>
                  <a:schemeClr val="lt1"/>
                </a:solidFill>
              </a:rPr>
              <a:t>受獎義務</a:t>
            </a:r>
            <a:endParaRPr sz="1900" b="1">
              <a:solidFill>
                <a:schemeClr val="lt1"/>
              </a:solidFill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1162050" y="8555800"/>
            <a:ext cx="14787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900" b="1">
                <a:solidFill>
                  <a:schemeClr val="lt1"/>
                </a:solidFill>
              </a:rPr>
              <a:t>時程安排</a:t>
            </a:r>
            <a:endParaRPr sz="1900" b="1">
              <a:solidFill>
                <a:schemeClr val="lt1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1050125" y="3252175"/>
            <a:ext cx="51672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•11</a:t>
            </a:r>
            <a:r>
              <a:rPr lang="en-US" alt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4</a:t>
            </a: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學年度高二理工類群學生(非醫護學群)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1050125" y="4237450"/>
            <a:ext cx="7689000" cy="22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•努力向學、品行良好、在校無不良紀錄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•全學年度學業成績須各科及格，並總平均分數須在80分以上。成績優異者優先考慮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•參與校內外科學相關競賽、活動、社團…等，列入評核考量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•參與教育部主辦、委辦各級科學相關活動，列入評核考量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•低收入戶、急難救助、身心障礙者優先考慮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1050125" y="7041325"/>
            <a:ext cx="7689000" cy="143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•填寫台積電提供的「未來動向調查問卷」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•第1年受獎學生需在學期結束前註冊半導體雲端學院，並於畢業前取得結業證書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•積極參與台積電舉辦的校園活動或課程，例如「挺身而進，成就更好的妳」職涯講座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1050125" y="9006525"/>
            <a:ext cx="7689000" cy="8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•收件期間　即日起至20</a:t>
            </a:r>
            <a:r>
              <a:rPr lang="en-US" alt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25</a:t>
            </a: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年</a:t>
            </a:r>
            <a:r>
              <a:rPr lang="en-US" alt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10</a:t>
            </a: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月</a:t>
            </a:r>
            <a:r>
              <a:rPr lang="en-US" alt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23</a:t>
            </a: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日(含)止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•結果公告　202</a:t>
            </a:r>
            <a:r>
              <a:rPr lang="en-US" alt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5</a:t>
            </a: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年</a:t>
            </a:r>
            <a:r>
              <a:rPr lang="en-US" alt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10</a:t>
            </a:r>
            <a:r>
              <a:rPr lang="zh-TW" sz="15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月30日前</a:t>
            </a:r>
            <a:endParaRPr sz="15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898938" y="10774538"/>
            <a:ext cx="7689000" cy="8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聯絡窗口 :  </a:t>
            </a:r>
            <a:endParaRPr sz="18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  <a:p>
            <a:pPr lvl="0">
              <a:lnSpc>
                <a:spcPct val="170000"/>
              </a:lnSpc>
            </a:pPr>
            <a:r>
              <a:rPr lang="zh-TW" altLang="en-US" sz="1800" dirty="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國立基隆女中教務處註冊組</a:t>
            </a:r>
            <a:r>
              <a:rPr lang="en-US" altLang="zh-TW" sz="1800">
                <a:solidFill>
                  <a:schemeClr val="lt1"/>
                </a:solidFill>
                <a:latin typeface="LiHei Pro"/>
                <a:ea typeface="LiHei Pro"/>
                <a:cs typeface="LiHei Pro"/>
                <a:sym typeface="LiHei Pro"/>
              </a:rPr>
              <a:t>(02)24278274#222</a:t>
            </a:r>
            <a:endParaRPr lang="zh-TW" altLang="en-US" sz="1800" dirty="0">
              <a:solidFill>
                <a:schemeClr val="lt1"/>
              </a:solidFill>
              <a:latin typeface="LiHei Pro"/>
              <a:ea typeface="LiHei Pro"/>
              <a:cs typeface="LiHei Pro"/>
              <a:sym typeface="LiHei Pro"/>
            </a:endParaRPr>
          </a:p>
        </p:txBody>
      </p:sp>
      <p:pic>
        <p:nvPicPr>
          <p:cNvPr id="70" name="Google Shape;70;p13"/>
          <p:cNvPicPr preferRelativeResize="0"/>
          <p:nvPr/>
        </p:nvPicPr>
        <p:blipFill rotWithShape="1">
          <a:blip r:embed="rId8">
            <a:alphaModFix/>
          </a:blip>
          <a:srcRect t="94850"/>
          <a:stretch/>
        </p:blipFill>
        <p:spPr>
          <a:xfrm>
            <a:off x="3075" y="13669210"/>
            <a:ext cx="9328351" cy="74212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3"/>
          <p:cNvSpPr txBox="1"/>
          <p:nvPr/>
        </p:nvSpPr>
        <p:spPr>
          <a:xfrm>
            <a:off x="4738625" y="942050"/>
            <a:ext cx="1478700" cy="2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2100" b="1" dirty="0">
                <a:solidFill>
                  <a:schemeClr val="lt1"/>
                </a:solidFill>
              </a:rPr>
              <a:t>基隆</a:t>
            </a:r>
            <a:r>
              <a:rPr lang="zh-TW" sz="2100" b="1" dirty="0">
                <a:solidFill>
                  <a:schemeClr val="lt1"/>
                </a:solidFill>
              </a:rPr>
              <a:t>女</a:t>
            </a:r>
            <a:r>
              <a:rPr lang="zh-TW" altLang="en-US" sz="2100" b="1" dirty="0">
                <a:solidFill>
                  <a:schemeClr val="lt1"/>
                </a:solidFill>
              </a:rPr>
              <a:t>中</a:t>
            </a:r>
            <a:endParaRPr sz="2100" b="1" dirty="0">
              <a:solidFill>
                <a:schemeClr val="lt1"/>
              </a:solidFill>
            </a:endParaRPr>
          </a:p>
        </p:txBody>
      </p:sp>
      <p:pic>
        <p:nvPicPr>
          <p:cNvPr id="11" name="圖片 10" descr="一張含有 服裝, 裙子, 足部穿著, 舞蹈 的圖片&#10;&#10;自動產生的描述">
            <a:extLst>
              <a:ext uri="{FF2B5EF4-FFF2-40B4-BE49-F238E27FC236}">
                <a16:creationId xmlns:a16="http://schemas.microsoft.com/office/drawing/2014/main" id="{85EE6F1D-E855-D30E-DCDE-9C6853410E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720" y="8088971"/>
            <a:ext cx="3851118" cy="5652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215</Words>
  <Application>Microsoft Office PowerPoint</Application>
  <PresentationFormat>自訂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LiHei Pro</vt:lpstr>
      <vt:lpstr>Arial</vt:lpstr>
      <vt:lpstr>Calibri</vt:lpstr>
      <vt:lpstr>Simple Light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cp:lastModifiedBy>user</cp:lastModifiedBy>
  <cp:revision>11</cp:revision>
  <dcterms:modified xsi:type="dcterms:W3CDTF">2025-10-15T08:10:57Z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a7859fa-fb81-458d-9040-c3b7cffe6362_Enabled">
    <vt:lpwstr>true</vt:lpwstr>
  </property>
  <property fmtid="{D5CDD505-2E9C-101B-9397-08002B2CF9AE}" pid="3" name="MSIP_Label_9a7859fa-fb81-458d-9040-c3b7cffe6362_SetDate">
    <vt:lpwstr>2025-05-13T03:22:16Z</vt:lpwstr>
  </property>
  <property fmtid="{D5CDD505-2E9C-101B-9397-08002B2CF9AE}" pid="4" name="MSIP_Label_9a7859fa-fb81-458d-9040-c3b7cffe6362_Method">
    <vt:lpwstr>Privileged</vt:lpwstr>
  </property>
  <property fmtid="{D5CDD505-2E9C-101B-9397-08002B2CF9AE}" pid="5" name="MSIP_Label_9a7859fa-fb81-458d-9040-c3b7cffe6362_Name">
    <vt:lpwstr>External</vt:lpwstr>
  </property>
  <property fmtid="{D5CDD505-2E9C-101B-9397-08002B2CF9AE}" pid="6" name="MSIP_Label_9a7859fa-fb81-458d-9040-c3b7cffe6362_SiteId">
    <vt:lpwstr>9255f64b-1818-42e5-ad78-f619a9a7b1e7</vt:lpwstr>
  </property>
  <property fmtid="{D5CDD505-2E9C-101B-9397-08002B2CF9AE}" pid="7" name="MSIP_Label_9a7859fa-fb81-458d-9040-c3b7cffe6362_ActionId">
    <vt:lpwstr>9493b226-be03-4c9a-92e0-a3b5dc97780c</vt:lpwstr>
  </property>
  <property fmtid="{D5CDD505-2E9C-101B-9397-08002B2CF9AE}" pid="8" name="MSIP_Label_9a7859fa-fb81-458d-9040-c3b7cffe6362_ContentBits">
    <vt:lpwstr>3</vt:lpwstr>
  </property>
</Properties>
</file>